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sldIdLst>
    <p:sldId id="256" r:id="rId2"/>
    <p:sldId id="263" r:id="rId3"/>
    <p:sldId id="264" r:id="rId4"/>
    <p:sldId id="265" r:id="rId5"/>
    <p:sldId id="266" r:id="rId6"/>
    <p:sldId id="267" r:id="rId7"/>
    <p:sldId id="268" r:id="rId8"/>
    <p:sldId id="269" r:id="rId9"/>
    <p:sldId id="270" r:id="rId10"/>
    <p:sldId id="271" r:id="rId11"/>
    <p:sldId id="272" r:id="rId12"/>
    <p:sldId id="273" r:id="rId13"/>
    <p:sldId id="275" r:id="rId14"/>
    <p:sldId id="276" r:id="rId15"/>
    <p:sldId id="277" r:id="rId16"/>
    <p:sldId id="278" r:id="rId17"/>
    <p:sldId id="279" r:id="rId18"/>
    <p:sldId id="280" r:id="rId19"/>
    <p:sldId id="281" r:id="rId20"/>
    <p:sldId id="282" r:id="rId21"/>
    <p:sldId id="283" r:id="rId22"/>
    <p:sldId id="284" r:id="rId23"/>
    <p:sldId id="285" r:id="rId24"/>
    <p:sldId id="286" r:id="rId25"/>
    <p:sldId id="288" r:id="rId26"/>
    <p:sldId id="287" r:id="rId27"/>
    <p:sldId id="289" r:id="rId28"/>
    <p:sldId id="290" r:id="rId29"/>
    <p:sldId id="291" r:id="rId30"/>
    <p:sldId id="292" r:id="rId31"/>
    <p:sldId id="293" r:id="rId32"/>
    <p:sldId id="294" r:id="rId33"/>
    <p:sldId id="295" r:id="rId34"/>
    <p:sldId id="296" r:id="rId35"/>
    <p:sldId id="262" r:id="rId36"/>
  </p:sldIdLst>
  <p:sldSz cx="9144000" cy="6858000" type="screen4x3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7E6"/>
          </a:solidFill>
        </a:fill>
      </a:tcStyle>
    </a:wholeTbl>
    <a:band2H>
      <a:tcTxStyle/>
      <a:tcStyle>
        <a:tcBdr/>
        <a:fill>
          <a:solidFill>
            <a:srgbClr val="E7ECF3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AE2CD"/>
          </a:solidFill>
        </a:fill>
      </a:tcStyle>
    </a:wholeTbl>
    <a:band2H>
      <a:tcTxStyle/>
      <a:tcStyle>
        <a:tcBdr/>
        <a:fill>
          <a:solidFill>
            <a:srgbClr val="EDF1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CCCCC"/>
          </a:solidFill>
        </a:fill>
      </a:tcStyle>
    </a:wholeTbl>
    <a:band2H>
      <a:tcTxStyle/>
      <a:tcStyle>
        <a:tcBdr/>
        <a:fill>
          <a:solidFill>
            <a:srgbClr val="EEE7E7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8344" autoAdjust="0"/>
    <p:restoredTop sz="94660"/>
  </p:normalViewPr>
  <p:slideViewPr>
    <p:cSldViewPr snapToGrid="0">
      <p:cViewPr varScale="1">
        <p:scale>
          <a:sx n="61" d="100"/>
          <a:sy n="61" d="100"/>
        </p:scale>
        <p:origin x="-182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86" name="Shape 8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j-lt"/>
        <a:ea typeface="+mj-ea"/>
        <a:cs typeface="+mj-cs"/>
        <a:sym typeface="Arial"/>
      </a:defRPr>
    </a:lvl1pPr>
    <a:lvl2pPr indent="228600" latinLnBrk="0">
      <a:defRPr sz="1200">
        <a:latin typeface="+mj-lt"/>
        <a:ea typeface="+mj-ea"/>
        <a:cs typeface="+mj-cs"/>
        <a:sym typeface="Arial"/>
      </a:defRPr>
    </a:lvl2pPr>
    <a:lvl3pPr indent="457200" latinLnBrk="0">
      <a:defRPr sz="1200">
        <a:latin typeface="+mj-lt"/>
        <a:ea typeface="+mj-ea"/>
        <a:cs typeface="+mj-cs"/>
        <a:sym typeface="Arial"/>
      </a:defRPr>
    </a:lvl3pPr>
    <a:lvl4pPr indent="685800" latinLnBrk="0">
      <a:defRPr sz="1200">
        <a:latin typeface="+mj-lt"/>
        <a:ea typeface="+mj-ea"/>
        <a:cs typeface="+mj-cs"/>
        <a:sym typeface="Arial"/>
      </a:defRPr>
    </a:lvl4pPr>
    <a:lvl5pPr indent="914400" latinLnBrk="0">
      <a:defRPr sz="1200">
        <a:latin typeface="+mj-lt"/>
        <a:ea typeface="+mj-ea"/>
        <a:cs typeface="+mj-cs"/>
        <a:sym typeface="Arial"/>
      </a:defRPr>
    </a:lvl5pPr>
    <a:lvl6pPr indent="1143000" latinLnBrk="0">
      <a:defRPr sz="1200">
        <a:latin typeface="+mj-lt"/>
        <a:ea typeface="+mj-ea"/>
        <a:cs typeface="+mj-cs"/>
        <a:sym typeface="Arial"/>
      </a:defRPr>
    </a:lvl6pPr>
    <a:lvl7pPr indent="1371600" latinLnBrk="0">
      <a:defRPr sz="1200">
        <a:latin typeface="+mj-lt"/>
        <a:ea typeface="+mj-ea"/>
        <a:cs typeface="+mj-cs"/>
        <a:sym typeface="Arial"/>
      </a:defRPr>
    </a:lvl7pPr>
    <a:lvl8pPr indent="1600200" latinLnBrk="0">
      <a:defRPr sz="1200">
        <a:latin typeface="+mj-lt"/>
        <a:ea typeface="+mj-ea"/>
        <a:cs typeface="+mj-cs"/>
        <a:sym typeface="Arial"/>
      </a:defRPr>
    </a:lvl8pPr>
    <a:lvl9pPr indent="1828800" latinLnBrk="0">
      <a:defRPr sz="1200">
        <a:latin typeface="+mj-lt"/>
        <a:ea typeface="+mj-ea"/>
        <a:cs typeface="+mj-cs"/>
        <a:sym typeface="Arial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"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o del título"/>
          <p:cNvSpPr txBox="1">
            <a:spLocks noGrp="1"/>
          </p:cNvSpPr>
          <p:nvPr>
            <p:ph type="title"/>
          </p:nvPr>
        </p:nvSpPr>
        <p:spPr>
          <a:xfrm>
            <a:off x="3012325" y="2960548"/>
            <a:ext cx="5445901" cy="2405702"/>
          </a:xfrm>
          <a:prstGeom prst="rect">
            <a:avLst/>
          </a:prstGeom>
        </p:spPr>
        <p:txBody>
          <a:bodyPr/>
          <a:lstStyle>
            <a:lvl1pPr algn="r">
              <a:defRPr sz="4800"/>
            </a:lvl1pPr>
          </a:lstStyle>
          <a:p>
            <a:r>
              <a:t>Texto del título</a:t>
            </a:r>
          </a:p>
        </p:txBody>
      </p:sp>
      <p:sp>
        <p:nvSpPr>
          <p:cNvPr id="15" name="Shape 10"/>
          <p:cNvSpPr/>
          <p:nvPr/>
        </p:nvSpPr>
        <p:spPr>
          <a:xfrm>
            <a:off x="6208124" y="5619450"/>
            <a:ext cx="2250002" cy="137701"/>
          </a:xfrm>
          <a:prstGeom prst="rect">
            <a:avLst/>
          </a:prstGeom>
          <a:solidFill>
            <a:srgbClr val="2B478D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endParaRPr/>
          </a:p>
        </p:txBody>
      </p:sp>
      <p:sp>
        <p:nvSpPr>
          <p:cNvPr id="16" name="Shape 46"/>
          <p:cNvSpPr/>
          <p:nvPr/>
        </p:nvSpPr>
        <p:spPr>
          <a:xfrm>
            <a:off x="-3" y="6720299"/>
            <a:ext cx="9144001" cy="137701"/>
          </a:xfrm>
          <a:prstGeom prst="rect">
            <a:avLst/>
          </a:prstGeom>
          <a:solidFill>
            <a:srgbClr val="2B478D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endParaRPr/>
          </a:p>
        </p:txBody>
      </p:sp>
      <p:sp>
        <p:nvSpPr>
          <p:cNvPr id="17" name="Straight Connector 4"/>
          <p:cNvSpPr/>
          <p:nvPr/>
        </p:nvSpPr>
        <p:spPr>
          <a:xfrm flipH="1">
            <a:off x="1845733" y="135464"/>
            <a:ext cx="2" cy="1512003"/>
          </a:xfrm>
          <a:prstGeom prst="line">
            <a:avLst/>
          </a:prstGeom>
          <a:ln>
            <a:solidFill>
              <a:srgbClr val="0066CC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pic>
        <p:nvPicPr>
          <p:cNvPr id="18" name="logo-university-computing.png" descr="logo-university-computing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71450" y="79179"/>
            <a:ext cx="5726618" cy="1624574"/>
          </a:xfrm>
          <a:prstGeom prst="rect">
            <a:avLst/>
          </a:prstGeom>
          <a:ln w="12700">
            <a:miter lim="400000"/>
          </a:ln>
        </p:spPr>
      </p:pic>
      <p:sp>
        <p:nvSpPr>
          <p:cNvPr id="19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+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exto del títu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Texto del título</a:t>
            </a:r>
          </a:p>
        </p:txBody>
      </p:sp>
      <p:sp>
        <p:nvSpPr>
          <p:cNvPr id="36" name="Nivel de texto 1…"/>
          <p:cNvSpPr txBox="1">
            <a:spLocks noGrp="1"/>
          </p:cNvSpPr>
          <p:nvPr>
            <p:ph type="body" sz="half" idx="1"/>
          </p:nvPr>
        </p:nvSpPr>
        <p:spPr>
          <a:xfrm>
            <a:off x="691200" y="1473315"/>
            <a:ext cx="3767400" cy="5094586"/>
          </a:xfrm>
          <a:prstGeom prst="rect">
            <a:avLst/>
          </a:prstGeom>
        </p:spPr>
        <p:txBody>
          <a:bodyPr/>
          <a:lstStyle/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37" name="Shape 29"/>
          <p:cNvSpPr txBox="1">
            <a:spLocks noGrp="1"/>
          </p:cNvSpPr>
          <p:nvPr>
            <p:ph type="body" sz="half" idx="13"/>
          </p:nvPr>
        </p:nvSpPr>
        <p:spPr>
          <a:xfrm>
            <a:off x="4685500" y="1473313"/>
            <a:ext cx="3767400" cy="5094589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8" name="Shape 30"/>
          <p:cNvSpPr/>
          <p:nvPr/>
        </p:nvSpPr>
        <p:spPr>
          <a:xfrm>
            <a:off x="813270" y="1121626"/>
            <a:ext cx="1533603" cy="137701"/>
          </a:xfrm>
          <a:prstGeom prst="rect">
            <a:avLst/>
          </a:prstGeom>
          <a:solidFill>
            <a:srgbClr val="03489D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endParaRPr/>
          </a:p>
        </p:txBody>
      </p:sp>
      <p:sp>
        <p:nvSpPr>
          <p:cNvPr id="39" name="Shape 31"/>
          <p:cNvSpPr/>
          <p:nvPr/>
        </p:nvSpPr>
        <p:spPr>
          <a:xfrm>
            <a:off x="-1" y="0"/>
            <a:ext cx="137701" cy="6858000"/>
          </a:xfrm>
          <a:prstGeom prst="rect">
            <a:avLst/>
          </a:prstGeom>
          <a:solidFill>
            <a:srgbClr val="03489D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endParaRPr/>
          </a:p>
        </p:txBody>
      </p:sp>
      <p:pic>
        <p:nvPicPr>
          <p:cNvPr id="40" name="Imagen 7" descr="Imagen 7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8417111" y="6139831"/>
            <a:ext cx="544555" cy="544555"/>
          </a:xfrm>
          <a:prstGeom prst="rect">
            <a:avLst/>
          </a:prstGeom>
          <a:ln w="12700">
            <a:miter lim="400000"/>
          </a:ln>
        </p:spPr>
      </p:pic>
      <p:pic>
        <p:nvPicPr>
          <p:cNvPr id="41" name="Logo_University_458x458.png" descr="Logo_University_458x458.png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8402974" y="6128796"/>
            <a:ext cx="547426" cy="547427"/>
          </a:xfrm>
          <a:prstGeom prst="rect">
            <a:avLst/>
          </a:prstGeom>
          <a:ln w="12700">
            <a:miter lim="400000"/>
          </a:ln>
        </p:spPr>
      </p:pic>
      <p:sp>
        <p:nvSpPr>
          <p:cNvPr id="42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nk"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hape 48"/>
          <p:cNvSpPr/>
          <p:nvPr/>
        </p:nvSpPr>
        <p:spPr>
          <a:xfrm>
            <a:off x="-3" y="6720299"/>
            <a:ext cx="9144001" cy="137701"/>
          </a:xfrm>
          <a:prstGeom prst="rect">
            <a:avLst/>
          </a:prstGeom>
          <a:solidFill>
            <a:srgbClr val="03489D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endParaRPr/>
          </a:p>
        </p:txBody>
      </p:sp>
      <p:pic>
        <p:nvPicPr>
          <p:cNvPr id="77" name="Imagen 3" descr="Imagen 3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8379011" y="5999874"/>
            <a:ext cx="544555" cy="544555"/>
          </a:xfrm>
          <a:prstGeom prst="rect">
            <a:avLst/>
          </a:prstGeom>
          <a:ln w="12700">
            <a:miter lim="400000"/>
          </a:ln>
        </p:spPr>
      </p:pic>
      <p:pic>
        <p:nvPicPr>
          <p:cNvPr id="78" name="Logo_University_458x458.png" descr="Logo_University_458x458.png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8377574" y="5998438"/>
            <a:ext cx="547426" cy="547426"/>
          </a:xfrm>
          <a:prstGeom prst="rect">
            <a:avLst/>
          </a:prstGeom>
          <a:ln w="12700">
            <a:miter lim="400000"/>
          </a:ln>
        </p:spPr>
      </p:pic>
      <p:sp>
        <p:nvSpPr>
          <p:cNvPr id="79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5"/>
          <p:cNvSpPr/>
          <p:nvPr/>
        </p:nvSpPr>
        <p:spPr>
          <a:xfrm>
            <a:off x="-1" y="0"/>
            <a:ext cx="137701" cy="6858000"/>
          </a:xfrm>
          <a:prstGeom prst="rect">
            <a:avLst/>
          </a:prstGeom>
          <a:solidFill>
            <a:srgbClr val="03489D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endParaRPr/>
          </a:p>
        </p:txBody>
      </p:sp>
      <p:sp>
        <p:nvSpPr>
          <p:cNvPr id="3" name="Shape 30"/>
          <p:cNvSpPr/>
          <p:nvPr/>
        </p:nvSpPr>
        <p:spPr>
          <a:xfrm>
            <a:off x="813270" y="1121626"/>
            <a:ext cx="1533603" cy="137701"/>
          </a:xfrm>
          <a:prstGeom prst="rect">
            <a:avLst/>
          </a:prstGeom>
          <a:solidFill>
            <a:srgbClr val="03489D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endParaRPr/>
          </a:p>
        </p:txBody>
      </p:sp>
      <p:pic>
        <p:nvPicPr>
          <p:cNvPr id="4" name="Logo_University_458x458.png" descr="Logo_University_458x458.png"/>
          <p:cNvPicPr>
            <a:picLocks noChangeAspect="1"/>
          </p:cNvPicPr>
          <p:nvPr/>
        </p:nvPicPr>
        <p:blipFill>
          <a:blip r:embed="rId5" cstate="print">
            <a:extLst/>
          </a:blip>
          <a:stretch>
            <a:fillRect/>
          </a:stretch>
        </p:blipFill>
        <p:spPr>
          <a:xfrm>
            <a:off x="8402974" y="6128796"/>
            <a:ext cx="547426" cy="547427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Nivel de texto 1…"/>
          <p:cNvSpPr txBox="1">
            <a:spLocks noGrp="1"/>
          </p:cNvSpPr>
          <p:nvPr>
            <p:ph type="body" idx="1"/>
          </p:nvPr>
        </p:nvSpPr>
        <p:spPr>
          <a:xfrm>
            <a:off x="691200" y="1473315"/>
            <a:ext cx="7761600" cy="49702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91423" tIns="91423" rIns="91423" bIns="91423">
            <a:normAutofit/>
          </a:bodyPr>
          <a:lstStyle/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6" name="Texto del título"/>
          <p:cNvSpPr txBox="1">
            <a:spLocks noGrp="1"/>
          </p:cNvSpPr>
          <p:nvPr>
            <p:ph type="title"/>
          </p:nvPr>
        </p:nvSpPr>
        <p:spPr>
          <a:xfrm>
            <a:off x="691200" y="249738"/>
            <a:ext cx="7761600" cy="657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91423" tIns="91423" rIns="91423" bIns="91423" anchor="b">
            <a:normAutofit/>
          </a:bodyPr>
          <a:lstStyle/>
          <a:p>
            <a:r>
              <a:t>Texto del título</a:t>
            </a:r>
          </a:p>
        </p:txBody>
      </p:sp>
      <p:sp>
        <p:nvSpPr>
          <p:cNvPr id="7" name="Número de diapositiva"/>
          <p:cNvSpPr txBox="1">
            <a:spLocks noGrp="1"/>
          </p:cNvSpPr>
          <p:nvPr>
            <p:ph type="sldNum" sz="quarter" idx="2"/>
          </p:nvPr>
        </p:nvSpPr>
        <p:spPr>
          <a:xfrm>
            <a:off x="6279546" y="6224224"/>
            <a:ext cx="273654" cy="26425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/>
            </a:lvl1pPr>
          </a:lstStyle>
          <a:p>
            <a:fld id="{86CB4B4D-7CA3-9044-876B-883B54F8677D}" type="slidenum">
              <a:rPr/>
              <a:pPr/>
              <a:t>‹Nº›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4" r:id="rId3"/>
  </p:sldLayoutIdLst>
  <p:transition spd="med"/>
  <p:txStyles>
    <p:titleStyle>
      <a:lvl1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0" i="0" u="none" strike="noStrike" cap="none" spc="0" baseline="0">
          <a:ln>
            <a:noFill/>
          </a:ln>
          <a:solidFill>
            <a:srgbClr val="454F5B"/>
          </a:solidFill>
          <a:uFillTx/>
          <a:latin typeface="Montserrat Bold"/>
          <a:ea typeface="Montserrat Bold"/>
          <a:cs typeface="Montserrat Bold"/>
          <a:sym typeface="Montserrat Bold"/>
        </a:defRPr>
      </a:lvl1pPr>
      <a:lvl2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0" i="0" u="none" strike="noStrike" cap="none" spc="0" baseline="0">
          <a:ln>
            <a:noFill/>
          </a:ln>
          <a:solidFill>
            <a:srgbClr val="454F5B"/>
          </a:solidFill>
          <a:uFillTx/>
          <a:latin typeface="Montserrat Bold"/>
          <a:ea typeface="Montserrat Bold"/>
          <a:cs typeface="Montserrat Bold"/>
          <a:sym typeface="Montserrat Bold"/>
        </a:defRPr>
      </a:lvl2pPr>
      <a:lvl3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0" i="0" u="none" strike="noStrike" cap="none" spc="0" baseline="0">
          <a:ln>
            <a:noFill/>
          </a:ln>
          <a:solidFill>
            <a:srgbClr val="454F5B"/>
          </a:solidFill>
          <a:uFillTx/>
          <a:latin typeface="Montserrat Bold"/>
          <a:ea typeface="Montserrat Bold"/>
          <a:cs typeface="Montserrat Bold"/>
          <a:sym typeface="Montserrat Bold"/>
        </a:defRPr>
      </a:lvl3pPr>
      <a:lvl4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0" i="0" u="none" strike="noStrike" cap="none" spc="0" baseline="0">
          <a:ln>
            <a:noFill/>
          </a:ln>
          <a:solidFill>
            <a:srgbClr val="454F5B"/>
          </a:solidFill>
          <a:uFillTx/>
          <a:latin typeface="Montserrat Bold"/>
          <a:ea typeface="Montserrat Bold"/>
          <a:cs typeface="Montserrat Bold"/>
          <a:sym typeface="Montserrat Bold"/>
        </a:defRPr>
      </a:lvl4pPr>
      <a:lvl5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0" i="0" u="none" strike="noStrike" cap="none" spc="0" baseline="0">
          <a:ln>
            <a:noFill/>
          </a:ln>
          <a:solidFill>
            <a:srgbClr val="454F5B"/>
          </a:solidFill>
          <a:uFillTx/>
          <a:latin typeface="Montserrat Bold"/>
          <a:ea typeface="Montserrat Bold"/>
          <a:cs typeface="Montserrat Bold"/>
          <a:sym typeface="Montserrat Bold"/>
        </a:defRPr>
      </a:lvl5pPr>
      <a:lvl6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0" i="0" u="none" strike="noStrike" cap="none" spc="0" baseline="0">
          <a:ln>
            <a:noFill/>
          </a:ln>
          <a:solidFill>
            <a:srgbClr val="454F5B"/>
          </a:solidFill>
          <a:uFillTx/>
          <a:latin typeface="Montserrat Bold"/>
          <a:ea typeface="Montserrat Bold"/>
          <a:cs typeface="Montserrat Bold"/>
          <a:sym typeface="Montserrat Bold"/>
        </a:defRPr>
      </a:lvl6pPr>
      <a:lvl7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0" i="0" u="none" strike="noStrike" cap="none" spc="0" baseline="0">
          <a:ln>
            <a:noFill/>
          </a:ln>
          <a:solidFill>
            <a:srgbClr val="454F5B"/>
          </a:solidFill>
          <a:uFillTx/>
          <a:latin typeface="Montserrat Bold"/>
          <a:ea typeface="Montserrat Bold"/>
          <a:cs typeface="Montserrat Bold"/>
          <a:sym typeface="Montserrat Bold"/>
        </a:defRPr>
      </a:lvl7pPr>
      <a:lvl8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0" i="0" u="none" strike="noStrike" cap="none" spc="0" baseline="0">
          <a:ln>
            <a:noFill/>
          </a:ln>
          <a:solidFill>
            <a:srgbClr val="454F5B"/>
          </a:solidFill>
          <a:uFillTx/>
          <a:latin typeface="Montserrat Bold"/>
          <a:ea typeface="Montserrat Bold"/>
          <a:cs typeface="Montserrat Bold"/>
          <a:sym typeface="Montserrat Bold"/>
        </a:defRPr>
      </a:lvl8pPr>
      <a:lvl9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0" i="0" u="none" strike="noStrike" cap="none" spc="0" baseline="0">
          <a:ln>
            <a:noFill/>
          </a:ln>
          <a:solidFill>
            <a:srgbClr val="454F5B"/>
          </a:solidFill>
          <a:uFillTx/>
          <a:latin typeface="Montserrat Bold"/>
          <a:ea typeface="Montserrat Bold"/>
          <a:cs typeface="Montserrat Bold"/>
          <a:sym typeface="Montserrat Bold"/>
        </a:defRPr>
      </a:lvl9pPr>
    </p:titleStyle>
    <p:bodyStyle>
      <a:lvl1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>
          <a:srgbClr val="0066CC"/>
        </a:buClr>
        <a:buSzPct val="100000"/>
        <a:buFont typeface="Montserrat Regular"/>
        <a:buChar char="▣"/>
        <a:tabLst/>
        <a:defRPr sz="2400" b="0" i="0" u="none" strike="noStrike" cap="none" spc="0" baseline="0">
          <a:ln>
            <a:noFill/>
          </a:ln>
          <a:solidFill>
            <a:srgbClr val="454F5B"/>
          </a:solidFill>
          <a:uFillTx/>
          <a:latin typeface="Montserrat Regular"/>
          <a:ea typeface="Montserrat Regular"/>
          <a:cs typeface="Montserrat Regular"/>
          <a:sym typeface="Montserrat Regular"/>
        </a:defRPr>
      </a:lvl1pPr>
      <a:lvl2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>
          <a:srgbClr val="0066CC"/>
        </a:buClr>
        <a:buSzPct val="100000"/>
        <a:buFont typeface="Montserrat Regular"/>
        <a:buChar char="□"/>
        <a:tabLst/>
        <a:defRPr sz="2400" b="0" i="0" u="none" strike="noStrike" cap="none" spc="0" baseline="0">
          <a:ln>
            <a:noFill/>
          </a:ln>
          <a:solidFill>
            <a:srgbClr val="454F5B"/>
          </a:solidFill>
          <a:uFillTx/>
          <a:latin typeface="Montserrat Regular"/>
          <a:ea typeface="Montserrat Regular"/>
          <a:cs typeface="Montserrat Regular"/>
          <a:sym typeface="Montserrat Regular"/>
        </a:defRPr>
      </a:lvl2pPr>
      <a:lvl3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>
          <a:srgbClr val="0066CC"/>
        </a:buClr>
        <a:buSzTx/>
        <a:buFont typeface="Montserrat Regular"/>
        <a:buNone/>
        <a:tabLst/>
        <a:defRPr sz="2400" b="0" i="0" u="none" strike="noStrike" cap="none" spc="0" baseline="0">
          <a:ln>
            <a:noFill/>
          </a:ln>
          <a:solidFill>
            <a:srgbClr val="454F5B"/>
          </a:solidFill>
          <a:uFillTx/>
          <a:latin typeface="Montserrat Regular"/>
          <a:ea typeface="Montserrat Regular"/>
          <a:cs typeface="Montserrat Regular"/>
          <a:sym typeface="Montserrat Regular"/>
        </a:defRPr>
      </a:lvl3pPr>
      <a:lvl4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>
          <a:srgbClr val="0066CC"/>
        </a:buClr>
        <a:buSzTx/>
        <a:buFont typeface="Montserrat Regular"/>
        <a:buNone/>
        <a:tabLst/>
        <a:defRPr sz="2400" b="0" i="0" u="none" strike="noStrike" cap="none" spc="0" baseline="0">
          <a:ln>
            <a:noFill/>
          </a:ln>
          <a:solidFill>
            <a:srgbClr val="454F5B"/>
          </a:solidFill>
          <a:uFillTx/>
          <a:latin typeface="Montserrat Regular"/>
          <a:ea typeface="Montserrat Regular"/>
          <a:cs typeface="Montserrat Regular"/>
          <a:sym typeface="Montserrat Regular"/>
        </a:defRPr>
      </a:lvl4pPr>
      <a:lvl5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>
          <a:srgbClr val="0066CC"/>
        </a:buClr>
        <a:buSzTx/>
        <a:buFont typeface="Montserrat Regular"/>
        <a:buNone/>
        <a:tabLst/>
        <a:defRPr sz="2400" b="0" i="0" u="none" strike="noStrike" cap="none" spc="0" baseline="0">
          <a:ln>
            <a:noFill/>
          </a:ln>
          <a:solidFill>
            <a:srgbClr val="454F5B"/>
          </a:solidFill>
          <a:uFillTx/>
          <a:latin typeface="Montserrat Regular"/>
          <a:ea typeface="Montserrat Regular"/>
          <a:cs typeface="Montserrat Regular"/>
          <a:sym typeface="Montserrat Regular"/>
        </a:defRPr>
      </a:lvl5pPr>
      <a:lvl6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>
          <a:srgbClr val="0066CC"/>
        </a:buClr>
        <a:buSzTx/>
        <a:buFont typeface="Montserrat Regular"/>
        <a:buNone/>
        <a:tabLst/>
        <a:defRPr sz="2400" b="0" i="0" u="none" strike="noStrike" cap="none" spc="0" baseline="0">
          <a:ln>
            <a:noFill/>
          </a:ln>
          <a:solidFill>
            <a:srgbClr val="454F5B"/>
          </a:solidFill>
          <a:uFillTx/>
          <a:latin typeface="Montserrat Regular"/>
          <a:ea typeface="Montserrat Regular"/>
          <a:cs typeface="Montserrat Regular"/>
          <a:sym typeface="Montserrat Regular"/>
        </a:defRPr>
      </a:lvl6pPr>
      <a:lvl7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>
          <a:srgbClr val="0066CC"/>
        </a:buClr>
        <a:buSzTx/>
        <a:buFont typeface="Montserrat Regular"/>
        <a:buNone/>
        <a:tabLst/>
        <a:defRPr sz="2400" b="0" i="0" u="none" strike="noStrike" cap="none" spc="0" baseline="0">
          <a:ln>
            <a:noFill/>
          </a:ln>
          <a:solidFill>
            <a:srgbClr val="454F5B"/>
          </a:solidFill>
          <a:uFillTx/>
          <a:latin typeface="Montserrat Regular"/>
          <a:ea typeface="Montserrat Regular"/>
          <a:cs typeface="Montserrat Regular"/>
          <a:sym typeface="Montserrat Regular"/>
        </a:defRPr>
      </a:lvl7pPr>
      <a:lvl8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>
          <a:srgbClr val="0066CC"/>
        </a:buClr>
        <a:buSzTx/>
        <a:buFont typeface="Montserrat Regular"/>
        <a:buNone/>
        <a:tabLst/>
        <a:defRPr sz="2400" b="0" i="0" u="none" strike="noStrike" cap="none" spc="0" baseline="0">
          <a:ln>
            <a:noFill/>
          </a:ln>
          <a:solidFill>
            <a:srgbClr val="454F5B"/>
          </a:solidFill>
          <a:uFillTx/>
          <a:latin typeface="Montserrat Regular"/>
          <a:ea typeface="Montserrat Regular"/>
          <a:cs typeface="Montserrat Regular"/>
          <a:sym typeface="Montserrat Regular"/>
        </a:defRPr>
      </a:lvl8pPr>
      <a:lvl9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>
          <a:srgbClr val="0066CC"/>
        </a:buClr>
        <a:buSzTx/>
        <a:buFont typeface="Montserrat Regular"/>
        <a:buNone/>
        <a:tabLst/>
        <a:defRPr sz="2400" b="0" i="0" u="none" strike="noStrike" cap="none" spc="0" baseline="0">
          <a:ln>
            <a:noFill/>
          </a:ln>
          <a:solidFill>
            <a:srgbClr val="454F5B"/>
          </a:solidFill>
          <a:uFillTx/>
          <a:latin typeface="Montserrat Regular"/>
          <a:ea typeface="Montserrat Regular"/>
          <a:cs typeface="Montserrat Regular"/>
          <a:sym typeface="Montserrat Regular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53"/>
          <p:cNvSpPr txBox="1">
            <a:spLocks noGrp="1"/>
          </p:cNvSpPr>
          <p:nvPr>
            <p:ph type="title"/>
          </p:nvPr>
        </p:nvSpPr>
        <p:spPr>
          <a:xfrm>
            <a:off x="3012324" y="2960548"/>
            <a:ext cx="5445902" cy="2405702"/>
          </a:xfrm>
          <a:prstGeom prst="rect">
            <a:avLst/>
          </a:prstGeom>
        </p:spPr>
        <p:txBody>
          <a:bodyPr>
            <a:normAutofit/>
          </a:bodyPr>
          <a:lstStyle>
            <a:lvl1pPr defTabSz="704087">
              <a:defRPr sz="3600">
                <a:latin typeface="Arial Black"/>
                <a:ea typeface="Arial Black"/>
                <a:cs typeface="Arial Black"/>
                <a:sym typeface="Arial Black"/>
              </a:defRPr>
            </a:lvl1pPr>
          </a:lstStyle>
          <a:p>
            <a:r>
              <a:rPr lang="es-ES" dirty="0" err="1" smtClean="0"/>
              <a:t>Networking</a:t>
            </a:r>
            <a:r>
              <a:rPr lang="es-ES" dirty="0" smtClean="0"/>
              <a:t/>
            </a:r>
            <a:br>
              <a:rPr lang="es-ES" dirty="0" smtClean="0"/>
            </a:br>
            <a:r>
              <a:rPr lang="es-ES" dirty="0" smtClean="0"/>
              <a:t>8 Abril 2021</a:t>
            </a:r>
            <a:endParaRPr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CIDR Addressing: SLASH NOTATION</a:t>
            </a: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5463" y="761620"/>
            <a:ext cx="6065169" cy="6096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IP address Class and Subnet MASK</a:t>
            </a: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54520" y="1402784"/>
            <a:ext cx="6410325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47291" y="3647618"/>
            <a:ext cx="612457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IP addressing and Subnet Mask</a:t>
            </a:r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04391" y="1739226"/>
            <a:ext cx="6810375" cy="370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IP Subnet Zero</a:t>
            </a:r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43408" y="1342502"/>
            <a:ext cx="5547334" cy="5099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5 CuadroTexto"/>
          <p:cNvSpPr txBox="1"/>
          <p:nvPr/>
        </p:nvSpPr>
        <p:spPr>
          <a:xfrm>
            <a:off x="288099" y="2154477"/>
            <a:ext cx="2596220" cy="310853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8" tIns="45718" rIns="45718" bIns="45718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rPr>
              <a:t>IP SUBNET ZERO</a:t>
            </a: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US" dirty="0" smtClean="0"/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rPr>
              <a:t>204.1.1.0/24 prefix Length</a:t>
            </a: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dirty="0" smtClean="0"/>
              <a:t>255.255.255.0 represents</a:t>
            </a:r>
            <a:endParaRPr lang="en-US" dirty="0"/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dirty="0" smtClean="0"/>
              <a:t>The entire network</a:t>
            </a: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US" dirty="0" smtClean="0"/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dirty="0" smtClean="0"/>
              <a:t>204.1.1.0/28 (255.255.255.240)</a:t>
            </a: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dirty="0" smtClean="0"/>
              <a:t>Represents first subnet</a:t>
            </a: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US" dirty="0" smtClean="0"/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dirty="0" smtClean="0"/>
              <a:t>Both uses the same IP address</a:t>
            </a: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dirty="0" smtClean="0"/>
              <a:t>But are handled different by</a:t>
            </a: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dirty="0" smtClean="0"/>
              <a:t>Routing protocols due to the </a:t>
            </a: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dirty="0" smtClean="0"/>
              <a:t>Four position bit jump and</a:t>
            </a: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dirty="0" smtClean="0"/>
              <a:t>Subnet mask assignment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Host Address: Class C</a:t>
            </a:r>
            <a:endParaRPr lang="en-US" dirty="0"/>
          </a:p>
        </p:txBody>
      </p:sp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58239" y="1288088"/>
            <a:ext cx="6220216" cy="5397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Subnet Table for Class C</a:t>
            </a:r>
            <a:endParaRPr lang="en-US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65141" y="1864942"/>
            <a:ext cx="6337008" cy="3558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Class B Subnet Addressing</a:t>
            </a:r>
            <a:endParaRPr lang="en-US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60886" y="1289333"/>
            <a:ext cx="5572125" cy="538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Class B Subnet Host Addressing</a:t>
            </a:r>
            <a:endParaRPr lang="en-US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80666" y="1312950"/>
            <a:ext cx="5457825" cy="513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Class B subnet structure</a:t>
            </a:r>
            <a:endParaRPr lang="en-US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81710" y="1639996"/>
            <a:ext cx="5305425" cy="470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Class A Subnet Structure</a:t>
            </a:r>
            <a:endParaRPr lang="en-US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5205" y="835004"/>
            <a:ext cx="4616820" cy="58056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Seguimos</a:t>
            </a:r>
            <a:r>
              <a:rPr lang="en-US" dirty="0" smtClean="0"/>
              <a:t> con </a:t>
            </a:r>
            <a:r>
              <a:rPr lang="en-US" dirty="0" err="1" smtClean="0"/>
              <a:t>direcciones</a:t>
            </a:r>
            <a:r>
              <a:rPr lang="en-US" dirty="0" smtClean="0"/>
              <a:t> IP. SUBNETTING</a:t>
            </a:r>
            <a:endParaRPr lang="en-US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691199" y="1473315"/>
            <a:ext cx="7682779" cy="5094586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The IP address is comprised of the network ID and host ID fields, with </a:t>
            </a:r>
            <a:r>
              <a:rPr lang="en-US" dirty="0" smtClean="0"/>
              <a:t>a logically </a:t>
            </a:r>
            <a:r>
              <a:rPr lang="en-US" dirty="0" smtClean="0"/>
              <a:t>invisible separating line dividing the two. 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This </a:t>
            </a:r>
            <a:r>
              <a:rPr lang="en-US" dirty="0" smtClean="0"/>
              <a:t>dividing line </a:t>
            </a:r>
            <a:r>
              <a:rPr lang="en-US" dirty="0" smtClean="0"/>
              <a:t>can be </a:t>
            </a:r>
            <a:r>
              <a:rPr lang="en-US" dirty="0" smtClean="0"/>
              <a:t>shifted, or “moved to the right,” by the network administrator to </a:t>
            </a:r>
            <a:r>
              <a:rPr lang="en-US" dirty="0" smtClean="0"/>
              <a:t>add configuration </a:t>
            </a:r>
            <a:r>
              <a:rPr lang="en-US" dirty="0" smtClean="0"/>
              <a:t>flexibility to the local-area </a:t>
            </a:r>
            <a:r>
              <a:rPr lang="en-US" dirty="0" smtClean="0"/>
              <a:t>network</a:t>
            </a:r>
          </a:p>
          <a:p>
            <a:endParaRPr lang="en-US" dirty="0" smtClean="0"/>
          </a:p>
          <a:p>
            <a:r>
              <a:rPr lang="en-US" dirty="0" smtClean="0"/>
              <a:t>Logical networks </a:t>
            </a:r>
            <a:r>
              <a:rPr lang="en-US" dirty="0" smtClean="0"/>
              <a:t>may be </a:t>
            </a:r>
            <a:r>
              <a:rPr lang="en-US" dirty="0" smtClean="0"/>
              <a:t>added to the configuration of the local infrastructure by reducing </a:t>
            </a:r>
            <a:r>
              <a:rPr lang="en-US" dirty="0" smtClean="0"/>
              <a:t>the amount </a:t>
            </a:r>
            <a:r>
              <a:rPr lang="en-US" dirty="0" smtClean="0"/>
              <a:t>of allowed hosts on the </a:t>
            </a:r>
            <a:r>
              <a:rPr lang="en-US" dirty="0" smtClean="0"/>
              <a:t>network</a:t>
            </a:r>
          </a:p>
          <a:p>
            <a:endParaRPr lang="en-US" dirty="0" smtClean="0"/>
          </a:p>
          <a:p>
            <a:r>
              <a:rPr lang="en-US" dirty="0" smtClean="0"/>
              <a:t>By subtracting available </a:t>
            </a:r>
            <a:r>
              <a:rPr lang="en-US" dirty="0" smtClean="0"/>
              <a:t>hosts, the amount of available networks or subnets is increased</a:t>
            </a:r>
            <a:endParaRPr lang="en-US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Class A Subnet and Host Addressing</a:t>
            </a:r>
            <a:endParaRPr lang="en-US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691199" y="1473315"/>
            <a:ext cx="6899573" cy="5094586"/>
          </a:xfrm>
        </p:spPr>
        <p:txBody>
          <a:bodyPr/>
          <a:lstStyle/>
          <a:p>
            <a:endParaRPr lang="en-US" dirty="0" smtClean="0"/>
          </a:p>
          <a:p>
            <a:r>
              <a:rPr lang="en-US" dirty="0" smtClean="0"/>
              <a:t>SEMANA PROXIMA TODOS!!!!!!!!</a:t>
            </a:r>
            <a:endParaRPr lang="en-US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Importante</a:t>
            </a:r>
            <a:r>
              <a:rPr lang="en-US" dirty="0" smtClean="0"/>
              <a:t> </a:t>
            </a:r>
            <a:r>
              <a:rPr lang="en-US" dirty="0" err="1" smtClean="0"/>
              <a:t>para</a:t>
            </a:r>
            <a:r>
              <a:rPr lang="en-US" dirty="0" smtClean="0"/>
              <a:t> IPv6</a:t>
            </a:r>
            <a:endParaRPr lang="en-US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8567" y="1887059"/>
            <a:ext cx="5886450" cy="360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VLSM: Variable Length Subnet Mask</a:t>
            </a:r>
            <a:endParaRPr lang="en-US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691199" y="1473315"/>
            <a:ext cx="8051967" cy="5094586"/>
          </a:xfrm>
        </p:spPr>
        <p:txBody>
          <a:bodyPr/>
          <a:lstStyle/>
          <a:p>
            <a:r>
              <a:rPr lang="en-US" sz="2000" dirty="0" smtClean="0"/>
              <a:t>VLSM is an advanced form of SUBNETTING </a:t>
            </a:r>
          </a:p>
          <a:p>
            <a:endParaRPr lang="en-US" sz="2000" dirty="0" smtClean="0"/>
          </a:p>
          <a:p>
            <a:r>
              <a:rPr lang="en-US" sz="2000" dirty="0" smtClean="0"/>
              <a:t>Subnets of variable lengths coexist under one unique </a:t>
            </a:r>
            <a:r>
              <a:rPr lang="en-US" sz="2000" dirty="0" err="1" smtClean="0"/>
              <a:t>netowrk</a:t>
            </a:r>
            <a:endParaRPr lang="en-US" sz="2000" dirty="0" smtClean="0"/>
          </a:p>
          <a:p>
            <a:endParaRPr lang="en-US" sz="2000" dirty="0" smtClean="0"/>
          </a:p>
          <a:p>
            <a:r>
              <a:rPr lang="en-US" sz="2000" dirty="0" smtClean="0"/>
              <a:t>Its </a:t>
            </a:r>
            <a:r>
              <a:rPr lang="en-US" sz="2000" dirty="0" err="1" smtClean="0"/>
              <a:t>usueful</a:t>
            </a:r>
            <a:r>
              <a:rPr lang="en-US" sz="2000" dirty="0" smtClean="0"/>
              <a:t> to match different interfaces requirements per subnet</a:t>
            </a:r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9874" y="3346928"/>
            <a:ext cx="3114675" cy="329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0624" y="3448182"/>
            <a:ext cx="3114675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VLSM</a:t>
            </a:r>
            <a:endParaRPr lang="en-US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691199" y="1473315"/>
            <a:ext cx="6987255" cy="5094586"/>
          </a:xfrm>
        </p:spPr>
        <p:txBody>
          <a:bodyPr/>
          <a:lstStyle/>
          <a:p>
            <a:r>
              <a:rPr lang="en-US" dirty="0" smtClean="0"/>
              <a:t>VLSM allows CLASSLESS routing protocols: EIGRP (Enhanced Interior Gateway Protocol), OSPF (Open Shortest Path First), RIPv2 (Routing Information Protocol version 2) to function with VLSM</a:t>
            </a:r>
          </a:p>
          <a:p>
            <a:endParaRPr lang="en-US" dirty="0" smtClean="0"/>
          </a:p>
          <a:p>
            <a:r>
              <a:rPr lang="en-US" dirty="0" smtClean="0"/>
              <a:t>CLASSFUL protocols as RIP and IGRP do not work with VLSM</a:t>
            </a:r>
          </a:p>
          <a:p>
            <a:endParaRPr lang="en-US" dirty="0" smtClean="0"/>
          </a:p>
          <a:p>
            <a:r>
              <a:rPr lang="en-US" dirty="0" smtClean="0"/>
              <a:t>MUY IMPORTANTE: VLSM y CLASSLESS protocols…… ! </a:t>
            </a:r>
            <a:r>
              <a:rPr lang="en-US" b="1" u="sng" dirty="0" err="1" smtClean="0"/>
              <a:t>Pagina</a:t>
            </a:r>
            <a:r>
              <a:rPr lang="en-US" b="1" u="sng" dirty="0" smtClean="0"/>
              <a:t> </a:t>
            </a:r>
            <a:r>
              <a:rPr lang="en-US" b="1" u="sng" dirty="0" err="1" smtClean="0"/>
              <a:t>explicandolo</a:t>
            </a:r>
            <a:r>
              <a:rPr lang="en-US" b="1" u="sng" dirty="0" smtClean="0"/>
              <a:t> en </a:t>
            </a:r>
            <a:r>
              <a:rPr lang="en-US" b="1" u="sng" dirty="0" err="1" smtClean="0"/>
              <a:t>detalle</a:t>
            </a:r>
            <a:r>
              <a:rPr lang="en-US" b="1" u="sng" dirty="0" smtClean="0"/>
              <a:t> </a:t>
            </a:r>
            <a:r>
              <a:rPr lang="en-US" b="1" u="sng" dirty="0" err="1" smtClean="0"/>
              <a:t>para</a:t>
            </a:r>
            <a:r>
              <a:rPr lang="en-US" b="1" u="sng" dirty="0" smtClean="0"/>
              <a:t> la </a:t>
            </a:r>
            <a:r>
              <a:rPr lang="en-US" b="1" u="sng" dirty="0" err="1" smtClean="0"/>
              <a:t>proxima</a:t>
            </a:r>
            <a:r>
              <a:rPr lang="en-US" b="1" u="sng" dirty="0" smtClean="0"/>
              <a:t> </a:t>
            </a:r>
            <a:r>
              <a:rPr lang="en-US" b="1" u="sng" dirty="0" err="1" smtClean="0"/>
              <a:t>semana</a:t>
            </a:r>
            <a:endParaRPr lang="en-US" b="1" u="sng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VLSM</a:t>
            </a:r>
            <a:endParaRPr lang="en-US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691200" y="1473315"/>
            <a:ext cx="3255158" cy="5094586"/>
          </a:xfrm>
        </p:spPr>
        <p:txBody>
          <a:bodyPr/>
          <a:lstStyle/>
          <a:p>
            <a:r>
              <a:rPr lang="en-US" dirty="0" smtClean="0"/>
              <a:t> </a:t>
            </a:r>
            <a:r>
              <a:rPr lang="en-US" dirty="0" smtClean="0"/>
              <a:t>More complex but similar to CIDAR</a:t>
            </a:r>
          </a:p>
          <a:p>
            <a:endParaRPr lang="en-US" dirty="0" smtClean="0"/>
          </a:p>
          <a:p>
            <a:r>
              <a:rPr lang="en-US" dirty="0" smtClean="0"/>
              <a:t>Allows </a:t>
            </a:r>
            <a:r>
              <a:rPr lang="en-US" dirty="0" err="1" smtClean="0"/>
              <a:t>subnetting</a:t>
            </a:r>
            <a:r>
              <a:rPr lang="en-US" dirty="0" smtClean="0"/>
              <a:t> in subnets…… nesting as enough Host bits are available to steal from the network address block</a:t>
            </a:r>
            <a:endParaRPr lang="en-US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08018" y="589797"/>
            <a:ext cx="4249283" cy="5618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VLSM and IP optimization</a:t>
            </a:r>
            <a:endParaRPr lang="en-US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691199" y="1473315"/>
            <a:ext cx="7554443" cy="5094586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Class C network address: 204.1.1.0/24</a:t>
            </a:r>
          </a:p>
          <a:p>
            <a:endParaRPr lang="en-US" dirty="0" smtClean="0"/>
          </a:p>
          <a:p>
            <a:r>
              <a:rPr lang="en-US" dirty="0" smtClean="0"/>
              <a:t>Divide this network in two /25 </a:t>
            </a:r>
            <a:r>
              <a:rPr lang="en-US" dirty="0" err="1" smtClean="0"/>
              <a:t>subnetworks</a:t>
            </a:r>
            <a:r>
              <a:rPr lang="en-US" dirty="0" smtClean="0"/>
              <a:t> stealing 1 bit from the first available host ID bit field</a:t>
            </a:r>
          </a:p>
          <a:p>
            <a:endParaRPr lang="en-US" dirty="0" smtClean="0"/>
          </a:p>
          <a:p>
            <a:r>
              <a:rPr lang="en-US" dirty="0" smtClean="0"/>
              <a:t>This gives us two subnets: 204.1.1.0/25 and another 204.1.1.128/25</a:t>
            </a:r>
          </a:p>
          <a:p>
            <a:endParaRPr lang="en-US" dirty="0" smtClean="0"/>
          </a:p>
          <a:p>
            <a:r>
              <a:rPr lang="en-US" dirty="0" smtClean="0"/>
              <a:t>204.1.1.0/25 is used for subnet 0 and the other will continue to be manipulated and divided in two new /26 subnets: 204.1.1.128/26 for subnet 1 and the other is used to create 2 new /27 subnets</a:t>
            </a:r>
          </a:p>
          <a:p>
            <a:endParaRPr lang="en-US" dirty="0" smtClean="0"/>
          </a:p>
          <a:p>
            <a:r>
              <a:rPr lang="en-US" dirty="0" smtClean="0"/>
              <a:t>Continue till </a:t>
            </a:r>
            <a:r>
              <a:rPr lang="en-US" dirty="0" err="1" smtClean="0"/>
              <a:t>tun</a:t>
            </a:r>
            <a:r>
              <a:rPr lang="en-US" dirty="0" smtClean="0"/>
              <a:t> out of host ID bits to steal….. END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Optimizing IP with VLSM</a:t>
            </a:r>
            <a:endParaRPr lang="en-US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691200" y="1473316"/>
            <a:ext cx="7522358" cy="1045296"/>
          </a:xfrm>
        </p:spPr>
        <p:txBody>
          <a:bodyPr/>
          <a:lstStyle/>
          <a:p>
            <a:r>
              <a:rPr lang="en-US" dirty="0" smtClean="0"/>
              <a:t>VLSM subnet. Class C</a:t>
            </a:r>
            <a:endParaRPr lang="en-US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7989" y="2502569"/>
            <a:ext cx="8289094" cy="3609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Summarization</a:t>
            </a:r>
            <a:endParaRPr lang="en-US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691199" y="1473315"/>
            <a:ext cx="7634653" cy="5094586"/>
          </a:xfrm>
        </p:spPr>
        <p:txBody>
          <a:bodyPr>
            <a:normAutofit/>
          </a:bodyPr>
          <a:lstStyle/>
          <a:p>
            <a:r>
              <a:rPr lang="en-US" sz="2000" dirty="0" smtClean="0"/>
              <a:t>Summarization is also named “route aggregation” or SUPERNETTING. </a:t>
            </a:r>
          </a:p>
          <a:p>
            <a:endParaRPr lang="en-US" sz="2000" dirty="0" smtClean="0"/>
          </a:p>
          <a:p>
            <a:r>
              <a:rPr lang="en-US" sz="2000" dirty="0" smtClean="0"/>
              <a:t>Is the consolidation of many individual routes into a single route</a:t>
            </a:r>
          </a:p>
          <a:p>
            <a:endParaRPr lang="en-US" sz="2000" dirty="0" smtClean="0"/>
          </a:p>
          <a:p>
            <a:r>
              <a:rPr lang="en-US" sz="2000" dirty="0" smtClean="0"/>
              <a:t>Is the reverse process of SUBNETTING</a:t>
            </a:r>
          </a:p>
          <a:p>
            <a:endParaRPr lang="en-US" sz="2000" dirty="0" smtClean="0"/>
          </a:p>
          <a:p>
            <a:r>
              <a:rPr lang="en-US" sz="2000" dirty="0" smtClean="0"/>
              <a:t>The </a:t>
            </a:r>
            <a:r>
              <a:rPr lang="en-US" sz="2000" dirty="0" err="1" smtClean="0"/>
              <a:t>supernet</a:t>
            </a:r>
            <a:r>
              <a:rPr lang="en-US" sz="2000" dirty="0" smtClean="0"/>
              <a:t> is a block of subnets addressed as a one complete network. Many network ID combined into one network address</a:t>
            </a:r>
          </a:p>
          <a:p>
            <a:endParaRPr lang="en-US" sz="2000" dirty="0" smtClean="0"/>
          </a:p>
          <a:p>
            <a:r>
              <a:rPr lang="en-US" sz="2000" dirty="0" smtClean="0"/>
              <a:t>Has minimum impact on routing procedures </a:t>
            </a:r>
          </a:p>
          <a:p>
            <a:endParaRPr lang="en-US" sz="2000" dirty="0" smtClean="0"/>
          </a:p>
          <a:p>
            <a:r>
              <a:rPr lang="en-US" sz="2000" dirty="0" smtClean="0"/>
              <a:t>By summarizing routes and having less routing tables entries, routers hardware gain in </a:t>
            </a:r>
            <a:r>
              <a:rPr lang="en-US" sz="2000" dirty="0" err="1" smtClean="0"/>
              <a:t>effficiency</a:t>
            </a:r>
            <a:endParaRPr lang="en-US" sz="2000" dirty="0" smtClean="0"/>
          </a:p>
          <a:p>
            <a:endParaRPr lang="en-US" sz="2000" dirty="0" smtClean="0"/>
          </a:p>
          <a:p>
            <a:endParaRPr lang="en-US" sz="2000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Summarizartion</a:t>
            </a:r>
            <a:r>
              <a:rPr lang="en-US" dirty="0" smtClean="0"/>
              <a:t>: Example</a:t>
            </a:r>
            <a:endParaRPr lang="en-US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691200" y="1473315"/>
            <a:ext cx="7602568" cy="1301969"/>
          </a:xfrm>
        </p:spPr>
        <p:txBody>
          <a:bodyPr/>
          <a:lstStyle/>
          <a:p>
            <a:r>
              <a:rPr lang="en-US" dirty="0" smtClean="0"/>
              <a:t> How routers view individual routes </a:t>
            </a:r>
            <a:r>
              <a:rPr lang="en-US" dirty="0" err="1" smtClean="0"/>
              <a:t>comparedwith</a:t>
            </a:r>
            <a:r>
              <a:rPr lang="en-US" dirty="0" smtClean="0"/>
              <a:t> route summarization</a:t>
            </a:r>
          </a:p>
          <a:p>
            <a:r>
              <a:rPr lang="en-US" dirty="0" smtClean="0"/>
              <a:t>Four addressed summarized into 204.1.4.0/22</a:t>
            </a:r>
            <a:endParaRPr lang="en-US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46942" y="3228725"/>
            <a:ext cx="6307648" cy="362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Summarization: Example</a:t>
            </a:r>
            <a:endParaRPr lang="en-US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691199" y="1473315"/>
            <a:ext cx="7618611" cy="5094586"/>
          </a:xfrm>
        </p:spPr>
        <p:txBody>
          <a:bodyPr/>
          <a:lstStyle/>
          <a:p>
            <a:r>
              <a:rPr lang="en-US" dirty="0" smtClean="0"/>
              <a:t>Convert all addresses to binary format</a:t>
            </a:r>
          </a:p>
          <a:p>
            <a:endParaRPr lang="en-US" dirty="0" smtClean="0"/>
          </a:p>
          <a:p>
            <a:r>
              <a:rPr lang="en-US" dirty="0" smtClean="0"/>
              <a:t>Identify only the common bits from the four addresses ignoring all other bits</a:t>
            </a:r>
          </a:p>
          <a:p>
            <a:endParaRPr lang="en-US" dirty="0" smtClean="0"/>
          </a:p>
          <a:p>
            <a:r>
              <a:rPr lang="en-US" dirty="0" smtClean="0"/>
              <a:t>Convert this common bits back to decimal</a:t>
            </a:r>
          </a:p>
          <a:p>
            <a:endParaRPr lang="en-US" dirty="0" smtClean="0"/>
          </a:p>
          <a:p>
            <a:r>
              <a:rPr lang="en-US" dirty="0" smtClean="0"/>
              <a:t>We already have calculated our summarization routing address</a:t>
            </a:r>
          </a:p>
          <a:p>
            <a:endParaRPr lang="en-US" dirty="0" smtClean="0"/>
          </a:p>
          <a:p>
            <a:r>
              <a:rPr lang="en-US" dirty="0" smtClean="0"/>
              <a:t>By </a:t>
            </a:r>
            <a:r>
              <a:rPr lang="en-US" dirty="0" err="1" smtClean="0"/>
              <a:t>totalling</a:t>
            </a:r>
            <a:r>
              <a:rPr lang="en-US" dirty="0" smtClean="0"/>
              <a:t> those common bits it is easy to figure our your prefix length (subnet mask)</a:t>
            </a:r>
            <a:endParaRPr lang="en-US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91200" y="249738"/>
            <a:ext cx="7761600" cy="969462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SUBNETTING; Dividing </a:t>
            </a:r>
            <a:r>
              <a:rPr lang="en-US" b="1" dirty="0" smtClean="0"/>
              <a:t>networks into smaller pieces called subnets</a:t>
            </a:r>
            <a:endParaRPr lang="en-US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691200" y="1473315"/>
            <a:ext cx="3303284" cy="5094586"/>
          </a:xfrm>
        </p:spPr>
        <p:txBody>
          <a:bodyPr/>
          <a:lstStyle/>
          <a:p>
            <a:r>
              <a:rPr lang="en-US" sz="1800" dirty="0" smtClean="0"/>
              <a:t>Split one large Network in </a:t>
            </a:r>
            <a:r>
              <a:rPr lang="en-US" sz="1800" dirty="0" err="1" smtClean="0"/>
              <a:t>smalller</a:t>
            </a:r>
            <a:r>
              <a:rPr lang="en-US" sz="1800" dirty="0" smtClean="0"/>
              <a:t> pieces</a:t>
            </a:r>
          </a:p>
          <a:p>
            <a:endParaRPr lang="en-US" sz="1800" dirty="0" smtClean="0"/>
          </a:p>
          <a:p>
            <a:r>
              <a:rPr lang="en-US" sz="1800" dirty="0" smtClean="0"/>
              <a:t>Minimizes Broadcast traffic</a:t>
            </a:r>
          </a:p>
          <a:p>
            <a:endParaRPr lang="en-US" sz="1800" dirty="0" smtClean="0"/>
          </a:p>
          <a:p>
            <a:r>
              <a:rPr lang="en-US" sz="1800" dirty="0" smtClean="0"/>
              <a:t>Keeps problems restricted to subnets</a:t>
            </a:r>
          </a:p>
          <a:p>
            <a:endParaRPr lang="en-US" sz="1800" dirty="0" smtClean="0"/>
          </a:p>
          <a:p>
            <a:r>
              <a:rPr lang="en-US" sz="1800" dirty="0" smtClean="0"/>
              <a:t>Isolating problems is important when things become big</a:t>
            </a:r>
          </a:p>
          <a:p>
            <a:endParaRPr lang="en-US" sz="1800" dirty="0" smtClean="0"/>
          </a:p>
          <a:p>
            <a:r>
              <a:rPr lang="en-US" sz="1800" dirty="0" smtClean="0"/>
              <a:t>When we have portions of network geographically separated</a:t>
            </a:r>
          </a:p>
          <a:p>
            <a:endParaRPr lang="en-US" sz="1800" dirty="0" smtClean="0"/>
          </a:p>
          <a:p>
            <a:endParaRPr lang="en-US" sz="1800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8520" y="1241258"/>
            <a:ext cx="5185480" cy="48106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Summarization and VLSM</a:t>
            </a:r>
            <a:endParaRPr lang="en-US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8080" y="1446046"/>
            <a:ext cx="5928994" cy="4891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dirty="0" err="1" smtClean="0"/>
              <a:t>ANDing</a:t>
            </a:r>
            <a:r>
              <a:rPr lang="en-US" dirty="0" smtClean="0"/>
              <a:t> Procedure</a:t>
            </a:r>
            <a:endParaRPr lang="en-US" dirty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54480" y="1256479"/>
            <a:ext cx="5740931" cy="5409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</a:t>
            </a:r>
            <a:endParaRPr lang="en-US" dirty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38400" y="284843"/>
            <a:ext cx="5512970" cy="65731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TEST</a:t>
            </a:r>
            <a:endParaRPr lang="en-US" dirty="0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10101" y="742498"/>
            <a:ext cx="5362825" cy="6115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SOLUCION</a:t>
            </a:r>
            <a:endParaRPr lang="en-US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691200" y="1473315"/>
            <a:ext cx="7586526" cy="5094586"/>
          </a:xfrm>
        </p:spPr>
        <p:txBody>
          <a:bodyPr>
            <a:normAutofit/>
          </a:bodyPr>
          <a:lstStyle/>
          <a:p>
            <a:r>
              <a:rPr lang="en-US" sz="1800" dirty="0" smtClean="0"/>
              <a:t>1-C. 254 (256-2) host addresses available</a:t>
            </a:r>
          </a:p>
          <a:p>
            <a:r>
              <a:rPr lang="en-US" sz="1800" dirty="0" smtClean="0"/>
              <a:t>2-B. Creates sub-subnets of different lengths. VLSM allows creation of subnets of various lengths to better accommodate number of interfaces required per subnet</a:t>
            </a:r>
          </a:p>
          <a:p>
            <a:r>
              <a:rPr lang="en-US" sz="1800" dirty="0" smtClean="0"/>
              <a:t>3-D. no </a:t>
            </a:r>
            <a:r>
              <a:rPr lang="en-US" sz="1800" dirty="0" err="1" smtClean="0"/>
              <a:t>ip</a:t>
            </a:r>
            <a:r>
              <a:rPr lang="en-US" sz="1800" dirty="0" smtClean="0"/>
              <a:t> subnet –zero</a:t>
            </a:r>
          </a:p>
          <a:p>
            <a:r>
              <a:rPr lang="en-US" sz="1800" dirty="0" smtClean="0"/>
              <a:t>4-B. 3 bits; steal the first 3 host ID bits(from left to right) and convert to decimal (224) giving you the mask 255.255.224.0 or /19 in CIDR notation</a:t>
            </a:r>
          </a:p>
          <a:p>
            <a:r>
              <a:rPr lang="en-US" sz="1800" dirty="0" smtClean="0"/>
              <a:t>5-A,B,C Route Aggregation, </a:t>
            </a:r>
            <a:r>
              <a:rPr lang="en-US" sz="1800" dirty="0" err="1" smtClean="0"/>
              <a:t>supernetting</a:t>
            </a:r>
            <a:r>
              <a:rPr lang="en-US" sz="1800" dirty="0" smtClean="0"/>
              <a:t> and summarization are used to refer consolidation of many individual routes</a:t>
            </a:r>
          </a:p>
          <a:p>
            <a:r>
              <a:rPr lang="en-US" sz="1800" dirty="0" smtClean="0"/>
              <a:t>6- B,C,D. Separating </a:t>
            </a:r>
            <a:r>
              <a:rPr lang="en-US" sz="1800" dirty="0" err="1" smtClean="0"/>
              <a:t>Boradcast</a:t>
            </a:r>
            <a:r>
              <a:rPr lang="en-US" sz="1800" dirty="0" smtClean="0"/>
              <a:t> traffic, problem isolation and simplify management</a:t>
            </a:r>
          </a:p>
          <a:p>
            <a:r>
              <a:rPr lang="en-US" sz="1800" dirty="0" smtClean="0"/>
              <a:t>7. B,D,E,F</a:t>
            </a:r>
          </a:p>
          <a:p>
            <a:r>
              <a:rPr lang="en-US" sz="1800" dirty="0" smtClean="0"/>
              <a:t>8-B. 255.255.255.240, borrowing 4 </a:t>
            </a:r>
            <a:r>
              <a:rPr lang="en-US" sz="1800" dirty="0" err="1" smtClean="0"/>
              <a:t>hostbits</a:t>
            </a:r>
            <a:r>
              <a:rPr lang="en-US" sz="1800" dirty="0" smtClean="0"/>
              <a:t> from the fourth octet allows14host on 16 </a:t>
            </a:r>
            <a:r>
              <a:rPr lang="en-US" sz="1800" dirty="0" err="1" smtClean="0"/>
              <a:t>subnetted</a:t>
            </a:r>
            <a:r>
              <a:rPr lang="en-US" sz="1800" dirty="0" smtClean="0"/>
              <a:t> networks</a:t>
            </a:r>
          </a:p>
          <a:p>
            <a:r>
              <a:rPr lang="en-US" sz="1800" dirty="0" smtClean="0"/>
              <a:t>9-C. 105.0.0.0   105.0.0.0/8 is the only valid class A address</a:t>
            </a:r>
          </a:p>
          <a:p>
            <a:r>
              <a:rPr lang="en-US" sz="1800" dirty="0" smtClean="0"/>
              <a:t>10-A. Host IP204.201.210.4 is a class C host Address.</a:t>
            </a:r>
            <a:endParaRPr lang="en-US" sz="1800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hape 330"/>
          <p:cNvSpPr/>
          <p:nvPr/>
        </p:nvSpPr>
        <p:spPr>
          <a:xfrm>
            <a:off x="0" y="0"/>
            <a:ext cx="9144000" cy="2619900"/>
          </a:xfrm>
          <a:prstGeom prst="rect">
            <a:avLst/>
          </a:prstGeom>
          <a:solidFill>
            <a:srgbClr val="03489D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endParaRPr/>
          </a:p>
        </p:txBody>
      </p:sp>
      <p:sp>
        <p:nvSpPr>
          <p:cNvPr id="106" name="Shape 331"/>
          <p:cNvSpPr txBox="1">
            <a:spLocks noGrp="1"/>
          </p:cNvSpPr>
          <p:nvPr>
            <p:ph type="title" idx="4294967295"/>
          </p:nvPr>
        </p:nvSpPr>
        <p:spPr>
          <a:xfrm>
            <a:off x="0" y="1155700"/>
            <a:ext cx="6745288" cy="1546225"/>
          </a:xfrm>
          <a:prstGeom prst="rect">
            <a:avLst/>
          </a:prstGeom>
        </p:spPr>
        <p:txBody>
          <a:bodyPr>
            <a:normAutofit/>
          </a:bodyPr>
          <a:lstStyle>
            <a:lvl1pPr defTabSz="603504">
              <a:defRPr sz="5800">
                <a:solidFill>
                  <a:srgbClr val="FFFFFF"/>
                </a:solidFill>
              </a:defRPr>
            </a:lvl1pPr>
          </a:lstStyle>
          <a:p>
            <a:r>
              <a:rPr lang="es-ES" sz="3600" dirty="0">
                <a:solidFill>
                  <a:schemeClr val="bg1"/>
                </a:solidFill>
                <a:latin typeface="Arial Black"/>
                <a:ea typeface="Arial Black"/>
                <a:cs typeface="Arial Black"/>
                <a:sym typeface="Arial Black"/>
              </a:rPr>
              <a:t>¡</a:t>
            </a:r>
            <a:r>
              <a:rPr sz="3600" dirty="0" err="1" smtClean="0">
                <a:solidFill>
                  <a:schemeClr val="bg1"/>
                </a:solidFill>
                <a:latin typeface="Arial Black"/>
                <a:ea typeface="Arial Black"/>
                <a:cs typeface="Arial Black"/>
                <a:sym typeface="Arial Black"/>
              </a:rPr>
              <a:t>Muchas</a:t>
            </a:r>
            <a:r>
              <a:rPr sz="3600" dirty="0" smtClean="0">
                <a:solidFill>
                  <a:schemeClr val="bg1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s-ES" sz="3600" dirty="0" smtClean="0">
                <a:solidFill>
                  <a:schemeClr val="bg1"/>
                </a:solidFill>
                <a:latin typeface="Arial Black"/>
                <a:ea typeface="Arial Black"/>
                <a:cs typeface="Arial Black"/>
                <a:sym typeface="Arial Black"/>
              </a:rPr>
              <a:t>g</a:t>
            </a:r>
            <a:r>
              <a:rPr sz="3600" dirty="0" err="1" smtClean="0">
                <a:solidFill>
                  <a:schemeClr val="bg1"/>
                </a:solidFill>
                <a:latin typeface="Arial Black"/>
                <a:ea typeface="Arial Black"/>
                <a:cs typeface="Arial Black"/>
                <a:sym typeface="Arial Black"/>
              </a:rPr>
              <a:t>racias</a:t>
            </a:r>
            <a:r>
              <a:rPr lang="es-ES" sz="3600" dirty="0">
                <a:solidFill>
                  <a:schemeClr val="bg1"/>
                </a:solidFill>
                <a:latin typeface="Arial Black"/>
                <a:ea typeface="Arial Black"/>
                <a:cs typeface="Arial Black"/>
                <a:sym typeface="Arial Black"/>
              </a:rPr>
              <a:t>!</a:t>
            </a:r>
            <a:endParaRPr sz="3600" dirty="0">
              <a:solidFill>
                <a:schemeClr val="bg1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107" name="Shape 333"/>
          <p:cNvSpPr txBox="1">
            <a:spLocks noGrp="1"/>
          </p:cNvSpPr>
          <p:nvPr>
            <p:ph type="body" sz="half" idx="4294967295"/>
          </p:nvPr>
        </p:nvSpPr>
        <p:spPr>
          <a:xfrm>
            <a:off x="0" y="4273548"/>
            <a:ext cx="6665913" cy="1893891"/>
          </a:xfrm>
          <a:prstGeom prst="rect">
            <a:avLst/>
          </a:prstGeom>
        </p:spPr>
        <p:txBody>
          <a:bodyPr/>
          <a:lstStyle>
            <a:lvl1pPr>
              <a:buSzTx/>
              <a:buNone/>
              <a:defRPr sz="2000"/>
            </a:lvl1pPr>
          </a:lstStyle>
          <a:p>
            <a:r>
              <a:rPr lang="es-ES" sz="3000" dirty="0" smtClean="0">
                <a:latin typeface="Montserrat Bold"/>
                <a:ea typeface="Montserrat Bold"/>
                <a:cs typeface="Montserrat Bold"/>
                <a:sym typeface="Montserrat Bold"/>
              </a:rPr>
              <a:t>Juan Ignacio Alonso </a:t>
            </a:r>
            <a:r>
              <a:rPr lang="es-ES" sz="3000" dirty="0" err="1" smtClean="0">
                <a:latin typeface="Montserrat Bold"/>
                <a:ea typeface="Montserrat Bold"/>
                <a:cs typeface="Montserrat Bold"/>
                <a:sym typeface="Montserrat Bold"/>
              </a:rPr>
              <a:t>Montull</a:t>
            </a:r>
            <a:endParaRPr lang="es-ES" sz="3000" dirty="0" smtClean="0">
              <a:latin typeface="Montserrat Bold"/>
              <a:ea typeface="Montserrat Bold"/>
              <a:cs typeface="Montserrat Bold"/>
              <a:sym typeface="Montserrat Bold"/>
            </a:endParaRPr>
          </a:p>
          <a:p>
            <a:r>
              <a:rPr lang="es-ES" sz="3000" dirty="0" smtClean="0">
                <a:latin typeface="Montserrat Bold"/>
                <a:ea typeface="Montserrat Bold"/>
                <a:cs typeface="Montserrat Bold"/>
                <a:sym typeface="Montserrat Bold"/>
              </a:rPr>
              <a:t>Jignacio.alonso.montull@gmail.com</a:t>
            </a:r>
            <a:endParaRPr sz="3000" dirty="0">
              <a:latin typeface="Montserrat Bold"/>
              <a:ea typeface="Montserrat Bold"/>
              <a:cs typeface="Montserrat Bold"/>
            </a:endParaRPr>
          </a:p>
        </p:txBody>
      </p:sp>
      <p:sp>
        <p:nvSpPr>
          <p:cNvPr id="108" name="Shape 334"/>
          <p:cNvSpPr/>
          <p:nvPr/>
        </p:nvSpPr>
        <p:spPr>
          <a:xfrm>
            <a:off x="813270" y="3775940"/>
            <a:ext cx="1533603" cy="137701"/>
          </a:xfrm>
          <a:prstGeom prst="rect">
            <a:avLst/>
          </a:prstGeom>
          <a:solidFill>
            <a:srgbClr val="03489D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>
              <a:defRPr>
                <a:solidFill>
                  <a:srgbClr val="454F5B"/>
                </a:solidFill>
              </a:defRPr>
            </a:pPr>
            <a:endParaRPr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SUBNETTING  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8189" y="1168760"/>
            <a:ext cx="5664619" cy="543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SUBNETTING</a:t>
            </a:r>
            <a:endParaRPr lang="en-US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691200" y="1473315"/>
            <a:ext cx="7526368" cy="5094586"/>
          </a:xfrm>
        </p:spPr>
        <p:txBody>
          <a:bodyPr/>
          <a:lstStyle/>
          <a:p>
            <a:r>
              <a:rPr lang="en-US" dirty="0" smtClean="0"/>
              <a:t>Individual departments may have different volume of traffic</a:t>
            </a:r>
          </a:p>
          <a:p>
            <a:endParaRPr lang="en-US" dirty="0" smtClean="0"/>
          </a:p>
          <a:p>
            <a:r>
              <a:rPr lang="en-US" dirty="0" smtClean="0"/>
              <a:t>If departments or subnets coexist in the same logical network they will compete for network bandwidth</a:t>
            </a:r>
          </a:p>
          <a:p>
            <a:endParaRPr lang="en-US" dirty="0" smtClean="0"/>
          </a:p>
          <a:p>
            <a:r>
              <a:rPr lang="en-US" dirty="0" smtClean="0"/>
              <a:t>Split problems into smaller pieces. This is also good for other questions in life…….</a:t>
            </a:r>
          </a:p>
          <a:p>
            <a:endParaRPr lang="en-US" dirty="0" smtClean="0"/>
          </a:p>
          <a:p>
            <a:r>
              <a:rPr lang="en-US" dirty="0" smtClean="0"/>
              <a:t>Bandwidth dedicated for every subnet. Collision traffic minimized</a:t>
            </a:r>
          </a:p>
          <a:p>
            <a:endParaRPr lang="en-US" dirty="0" smtClean="0"/>
          </a:p>
          <a:p>
            <a:r>
              <a:rPr lang="en-US" dirty="0" smtClean="0"/>
              <a:t>Different LAN protocol may coexist</a:t>
            </a:r>
            <a:endParaRPr lang="en-US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SUBNETTING and Network MASK</a:t>
            </a:r>
            <a:endParaRPr lang="en-US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691200" y="1473315"/>
            <a:ext cx="7613556" cy="5094586"/>
          </a:xfrm>
        </p:spPr>
        <p:txBody>
          <a:bodyPr/>
          <a:lstStyle/>
          <a:p>
            <a:r>
              <a:rPr lang="en-US" dirty="0" smtClean="0"/>
              <a:t>Mask used to reveal SUBNETS contained in the IP address</a:t>
            </a:r>
          </a:p>
          <a:p>
            <a:endParaRPr lang="en-US" dirty="0" smtClean="0"/>
          </a:p>
          <a:p>
            <a:r>
              <a:rPr lang="en-US" dirty="0" smtClean="0"/>
              <a:t>Every node in the same subnet must have the same Subnet MASK</a:t>
            </a:r>
          </a:p>
          <a:p>
            <a:endParaRPr lang="en-US" dirty="0" smtClean="0"/>
          </a:p>
          <a:p>
            <a:r>
              <a:rPr lang="en-US" dirty="0" smtClean="0"/>
              <a:t>Using SUBNET MASK routing devices may calculate which devices are on the same subnet</a:t>
            </a:r>
          </a:p>
          <a:p>
            <a:endParaRPr lang="en-US" dirty="0" smtClean="0"/>
          </a:p>
          <a:p>
            <a:r>
              <a:rPr lang="en-US" dirty="0" smtClean="0"/>
              <a:t>MASK: 32 bit binary numbering system</a:t>
            </a:r>
          </a:p>
          <a:p>
            <a:endParaRPr lang="en-US" dirty="0" smtClean="0"/>
          </a:p>
          <a:p>
            <a:r>
              <a:rPr lang="en-US" dirty="0" smtClean="0"/>
              <a:t>All subnets seems a unique net from outside the Network domain.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Subnetting</a:t>
            </a:r>
            <a:r>
              <a:rPr lang="en-US" dirty="0" smtClean="0"/>
              <a:t> and MASK</a:t>
            </a:r>
            <a:endParaRPr lang="en-US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691200" y="1473315"/>
            <a:ext cx="3003978" cy="5094586"/>
          </a:xfrm>
        </p:spPr>
        <p:txBody>
          <a:bodyPr>
            <a:normAutofit lnSpcReduction="10000"/>
          </a:bodyPr>
          <a:lstStyle/>
          <a:p>
            <a:r>
              <a:rPr lang="en-US" sz="1600" dirty="0" smtClean="0"/>
              <a:t>Class A: 255.0.0.0</a:t>
            </a:r>
          </a:p>
          <a:p>
            <a:r>
              <a:rPr lang="en-US" sz="1600" dirty="0" smtClean="0"/>
              <a:t>Class B: 255.255.0.0</a:t>
            </a:r>
          </a:p>
          <a:p>
            <a:r>
              <a:rPr lang="en-US" sz="1600" dirty="0" smtClean="0"/>
              <a:t>Class C: 255.255.255.0</a:t>
            </a:r>
          </a:p>
          <a:p>
            <a:endParaRPr lang="en-US" sz="1600" dirty="0" smtClean="0"/>
          </a:p>
          <a:p>
            <a:r>
              <a:rPr lang="en-US" sz="1600" dirty="0" smtClean="0"/>
              <a:t>These are default Masks when no </a:t>
            </a:r>
            <a:r>
              <a:rPr lang="en-US" sz="1600" dirty="0" err="1" smtClean="0"/>
              <a:t>subnetting</a:t>
            </a:r>
            <a:r>
              <a:rPr lang="en-US" sz="1600" dirty="0" smtClean="0"/>
              <a:t> is performed.</a:t>
            </a:r>
            <a:endParaRPr lang="en-US" sz="1600" dirty="0" smtClean="0"/>
          </a:p>
          <a:p>
            <a:endParaRPr lang="en-US" sz="1600" dirty="0" smtClean="0"/>
          </a:p>
          <a:p>
            <a:r>
              <a:rPr lang="en-US" sz="1600" dirty="0" smtClean="0"/>
              <a:t>Determining the number of networks and hosts you may calculate the right mask</a:t>
            </a:r>
          </a:p>
          <a:p>
            <a:endParaRPr lang="en-US" sz="1600" dirty="0" smtClean="0"/>
          </a:p>
          <a:p>
            <a:r>
              <a:rPr lang="en-US" sz="1600" dirty="0" smtClean="0"/>
              <a:t>The octet value 0 is reserved for the network segment address and NOT used for host addressing</a:t>
            </a:r>
          </a:p>
          <a:p>
            <a:endParaRPr lang="en-US" sz="1600" dirty="0" smtClean="0"/>
          </a:p>
          <a:p>
            <a:r>
              <a:rPr lang="en-US" sz="1600" dirty="0" smtClean="0"/>
              <a:t>The octet value 255 is reserved for broadcast message to all host in the subnet</a:t>
            </a:r>
          </a:p>
          <a:p>
            <a:endParaRPr lang="en-US" sz="1800" dirty="0" smtClean="0"/>
          </a:p>
          <a:p>
            <a:endParaRPr lang="en-US" sz="18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20230" y="1222070"/>
            <a:ext cx="5423770" cy="4285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SUBNETTING </a:t>
            </a:r>
            <a:endParaRPr lang="en-US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691199" y="1473315"/>
            <a:ext cx="8089545" cy="4514126"/>
          </a:xfrm>
        </p:spPr>
        <p:txBody>
          <a:bodyPr>
            <a:normAutofit/>
          </a:bodyPr>
          <a:lstStyle/>
          <a:p>
            <a:r>
              <a:rPr lang="en-US" sz="1800" dirty="0" smtClean="0"/>
              <a:t>Network Address: 172.16.0.0</a:t>
            </a:r>
          </a:p>
          <a:p>
            <a:endParaRPr lang="en-US" sz="1800" dirty="0" smtClean="0"/>
          </a:p>
          <a:p>
            <a:r>
              <a:rPr lang="en-US" sz="1800" dirty="0" smtClean="0"/>
              <a:t>Subnet mask: 255.255.0.0</a:t>
            </a:r>
          </a:p>
          <a:p>
            <a:endParaRPr lang="en-US" sz="1800" dirty="0" smtClean="0"/>
          </a:p>
          <a:p>
            <a:r>
              <a:rPr lang="en-US" sz="1800" dirty="0" smtClean="0"/>
              <a:t>We “borrow” 255 units to extend network portion</a:t>
            </a:r>
            <a:endParaRPr lang="en-US" sz="1800" dirty="0" smtClean="0"/>
          </a:p>
          <a:p>
            <a:endParaRPr lang="en-US" sz="1800" dirty="0" smtClean="0"/>
          </a:p>
          <a:p>
            <a:pPr>
              <a:buNone/>
            </a:pPr>
            <a:r>
              <a:rPr lang="en-US" sz="1800" dirty="0" smtClean="0"/>
              <a:t>11111111.11111111.00000000.00000000</a:t>
            </a:r>
          </a:p>
          <a:p>
            <a:pPr>
              <a:buNone/>
            </a:pPr>
            <a:endParaRPr lang="en-US" sz="1800" dirty="0" smtClean="0"/>
          </a:p>
          <a:p>
            <a:pPr>
              <a:buNone/>
            </a:pPr>
            <a:r>
              <a:rPr lang="en-US" sz="1800" dirty="0" smtClean="0"/>
              <a:t>11111111.11111111.</a:t>
            </a:r>
            <a:r>
              <a:rPr lang="en-US" sz="1800" b="1" dirty="0" smtClean="0"/>
              <a:t>11111111.00000000</a:t>
            </a:r>
          </a:p>
          <a:p>
            <a:pPr>
              <a:buNone/>
            </a:pPr>
            <a:endParaRPr lang="en-US" sz="1800" b="1" dirty="0" smtClean="0"/>
          </a:p>
          <a:p>
            <a:pPr>
              <a:buNone/>
            </a:pPr>
            <a:r>
              <a:rPr lang="en-US" sz="1800" b="1" dirty="0" smtClean="0"/>
              <a:t>We have created 8-bit subnet by changing the default mask</a:t>
            </a:r>
          </a:p>
          <a:p>
            <a:pPr>
              <a:buNone/>
            </a:pPr>
            <a:endParaRPr lang="en-US" sz="1800" b="1" dirty="0" smtClean="0"/>
          </a:p>
          <a:p>
            <a:pPr>
              <a:buNone/>
            </a:pPr>
            <a:r>
              <a:rPr lang="en-US" sz="1800" b="1" dirty="0" smtClean="0"/>
              <a:t>Subnet 172.16.1.0 has host range of: 172.16.1.0 to 172.16.1.254</a:t>
            </a:r>
          </a:p>
          <a:p>
            <a:pPr>
              <a:buNone/>
            </a:pPr>
            <a:endParaRPr lang="en-US" sz="1800" b="1" dirty="0" smtClean="0"/>
          </a:p>
          <a:p>
            <a:pPr>
              <a:buNone/>
            </a:pPr>
            <a:r>
              <a:rPr lang="en-US" sz="1800" b="1" dirty="0" smtClean="0"/>
              <a:t>172.16.1.255 reserved as BROADCAST address for that subnet</a:t>
            </a:r>
            <a:endParaRPr lang="en-US" sz="1800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CIDR: </a:t>
            </a:r>
            <a:r>
              <a:rPr lang="en-US" dirty="0" err="1" smtClean="0"/>
              <a:t>Calsses</a:t>
            </a:r>
            <a:r>
              <a:rPr lang="en-US" dirty="0" smtClean="0"/>
              <a:t> </a:t>
            </a:r>
            <a:r>
              <a:rPr lang="en-US" dirty="0" err="1" smtClean="0"/>
              <a:t>Interdomain</a:t>
            </a:r>
            <a:r>
              <a:rPr lang="en-US" dirty="0" smtClean="0"/>
              <a:t> Routing</a:t>
            </a:r>
            <a:endParaRPr lang="en-US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691200" y="1473315"/>
            <a:ext cx="7588504" cy="2059025"/>
          </a:xfrm>
        </p:spPr>
        <p:txBody>
          <a:bodyPr/>
          <a:lstStyle/>
          <a:p>
            <a:r>
              <a:rPr lang="en-US" dirty="0" smtClean="0"/>
              <a:t>Uses MASK to determine target network instead of classical “</a:t>
            </a:r>
            <a:r>
              <a:rPr lang="en-US" dirty="0" err="1" smtClean="0"/>
              <a:t>classful</a:t>
            </a:r>
            <a:r>
              <a:rPr lang="en-US" dirty="0" smtClean="0"/>
              <a:t>” addressing</a:t>
            </a:r>
          </a:p>
          <a:p>
            <a:endParaRPr lang="en-US" dirty="0" smtClean="0"/>
          </a:p>
          <a:p>
            <a:r>
              <a:rPr lang="en-US" dirty="0" smtClean="0"/>
              <a:t>In CIDR notation the IP address correspond to the network ID is called PREFIX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5979" y="3974210"/>
            <a:ext cx="6572250" cy="246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sdemona template">
  <a:themeElements>
    <a:clrScheme name="Desdemona templa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0000FF"/>
      </a:hlink>
      <a:folHlink>
        <a:srgbClr val="FF00FF"/>
      </a:folHlink>
    </a:clrScheme>
    <a:fontScheme name="Desdemona template">
      <a:majorFont>
        <a:latin typeface="Arial"/>
        <a:ea typeface="Arial"/>
        <a:cs typeface="Arial"/>
      </a:majorFont>
      <a:minorFont>
        <a:latin typeface="Helvetica"/>
        <a:ea typeface="Helvetica"/>
        <a:cs typeface="Helvetica"/>
      </a:minorFont>
    </a:fontScheme>
    <a:fmtScheme name="Desdemona templa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Desdemona template">
  <a:themeElements>
    <a:clrScheme name="Desdemona templa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0000FF"/>
      </a:hlink>
      <a:folHlink>
        <a:srgbClr val="FF00FF"/>
      </a:folHlink>
    </a:clrScheme>
    <a:fontScheme name="Desdemona template">
      <a:majorFont>
        <a:latin typeface="Arial"/>
        <a:ea typeface="Arial"/>
        <a:cs typeface="Arial"/>
      </a:majorFont>
      <a:minorFont>
        <a:latin typeface="Helvetica"/>
        <a:ea typeface="Helvetica"/>
        <a:cs typeface="Helvetica"/>
      </a:minorFont>
    </a:fontScheme>
    <a:fmtScheme name="Desdemona templa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1432</TotalTime>
  <Words>1022</Words>
  <Application>Microsoft Office PowerPoint</Application>
  <PresentationFormat>Presentación en pantalla (4:3)</PresentationFormat>
  <Paragraphs>176</Paragraphs>
  <Slides>35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35</vt:i4>
      </vt:variant>
    </vt:vector>
  </HeadingPairs>
  <TitlesOfParts>
    <vt:vector size="36" baseType="lpstr">
      <vt:lpstr>Desdemona template</vt:lpstr>
      <vt:lpstr>Networking 8 Abril 2021</vt:lpstr>
      <vt:lpstr>Seguimos con direcciones IP. SUBNETTING</vt:lpstr>
      <vt:lpstr>SUBNETTING; Dividing networks into smaller pieces called subnets</vt:lpstr>
      <vt:lpstr>SUBNETTING  </vt:lpstr>
      <vt:lpstr>SUBNETTING</vt:lpstr>
      <vt:lpstr>SUBNETTING and Network MASK</vt:lpstr>
      <vt:lpstr>Subnetting and MASK</vt:lpstr>
      <vt:lpstr>SUBNETTING </vt:lpstr>
      <vt:lpstr>CIDR: Calsses Interdomain Routing</vt:lpstr>
      <vt:lpstr>CIDR Addressing: SLASH NOTATION</vt:lpstr>
      <vt:lpstr>IP address Class and Subnet MASK</vt:lpstr>
      <vt:lpstr>IP addressing and Subnet Mask</vt:lpstr>
      <vt:lpstr> IP Subnet Zero</vt:lpstr>
      <vt:lpstr>Host Address: Class C</vt:lpstr>
      <vt:lpstr>Subnet Table for Class C</vt:lpstr>
      <vt:lpstr>Class B Subnet Addressing</vt:lpstr>
      <vt:lpstr>Class B Subnet Host Addressing</vt:lpstr>
      <vt:lpstr>Class B subnet structure</vt:lpstr>
      <vt:lpstr>Class A Subnet Structure</vt:lpstr>
      <vt:lpstr>Class A Subnet and Host Addressing</vt:lpstr>
      <vt:lpstr>Importante para IPv6</vt:lpstr>
      <vt:lpstr>VLSM: Variable Length Subnet Mask</vt:lpstr>
      <vt:lpstr>VLSM</vt:lpstr>
      <vt:lpstr>VLSM</vt:lpstr>
      <vt:lpstr>VLSM and IP optimization</vt:lpstr>
      <vt:lpstr>Optimizing IP with VLSM</vt:lpstr>
      <vt:lpstr>Summarization</vt:lpstr>
      <vt:lpstr>Summarizartion: Example</vt:lpstr>
      <vt:lpstr>Summarization: Example</vt:lpstr>
      <vt:lpstr>Summarization and VLSM</vt:lpstr>
      <vt:lpstr>The ANDing Procedure</vt:lpstr>
      <vt:lpstr>TEST</vt:lpstr>
      <vt:lpstr>TEST</vt:lpstr>
      <vt:lpstr>SOLUCION</vt:lpstr>
      <vt:lpstr>¡Muchas gracias!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4 Management and Operations: S1: Underpinning Management Theories</dc:title>
  <dc:creator>Administrador</dc:creator>
  <cp:lastModifiedBy>Administrador</cp:lastModifiedBy>
  <cp:revision>25</cp:revision>
  <dcterms:modified xsi:type="dcterms:W3CDTF">2021-04-08T12:01:46Z</dcterms:modified>
</cp:coreProperties>
</file>